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56" r:id="rId5"/>
    <p:sldId id="257" r:id="rId6"/>
    <p:sldId id="258" r:id="rId7"/>
    <p:sldId id="280" r:id="rId8"/>
    <p:sldId id="264" r:id="rId9"/>
    <p:sldId id="267" r:id="rId10"/>
    <p:sldId id="2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94A7C-DFE6-860D-A36B-5409E560FA98}" name="Elizabeth Anderson" initials="EA" userId="YuMBYs+EgRgNHRyeam/I3tLtDBdcXY9+pMZluARDQGk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97AA95-97C8-4787-BF78-FB6E364AFBDB}" v="2" dt="2026-02-19T19:00:04.9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40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 Anderson" userId="YuMBYs+EgRgNHRyeam/I3tLtDBdcXY9+pMZluARDQGk=" providerId="None" clId="Web-{E597AA95-97C8-4787-BF78-FB6E364AFBDB}"/>
    <pc:docChg chg="modSld">
      <pc:chgData name="Elizabeth Anderson" userId="YuMBYs+EgRgNHRyeam/I3tLtDBdcXY9+pMZluARDQGk=" providerId="None" clId="Web-{E597AA95-97C8-4787-BF78-FB6E364AFBDB}" dt="2026-02-19T18:59:59.716" v="0" actId="20577"/>
      <pc:docMkLst>
        <pc:docMk/>
      </pc:docMkLst>
      <pc:sldChg chg="modSp">
        <pc:chgData name="Elizabeth Anderson" userId="YuMBYs+EgRgNHRyeam/I3tLtDBdcXY9+pMZluARDQGk=" providerId="None" clId="Web-{E597AA95-97C8-4787-BF78-FB6E364AFBDB}" dt="2026-02-19T18:59:59.716" v="0" actId="20577"/>
        <pc:sldMkLst>
          <pc:docMk/>
          <pc:sldMk cId="0" sldId="256"/>
        </pc:sldMkLst>
        <pc:spChg chg="mod">
          <ac:chgData name="Elizabeth Anderson" userId="YuMBYs+EgRgNHRyeam/I3tLtDBdcXY9+pMZluARDQGk=" providerId="None" clId="Web-{E597AA95-97C8-4787-BF78-FB6E364AFBDB}" dt="2026-02-19T18:59:59.716" v="0" actId="20577"/>
          <ac:spMkLst>
            <pc:docMk/>
            <pc:sldMk cId="0" sldId="256"/>
            <ac:spMk id="13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1C567-ADDC-4E8E-99B2-841B68B9E071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3DAC8-A96F-4657-8CF2-47259CAF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71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MBAE is a 30 year old organization founded by a businessperson and an educator that believes business has a critical role in ensuring that every child in our K12 public education system has access to a world class education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our skills-driven economy this is necessary for continued business competitiveness; it's also a matter of fairness to our students</a:t>
            </a:r>
            <a:endParaRPr/>
          </a:p>
        </p:txBody>
      </p:sp>
      <p:sp>
        <p:nvSpPr>
          <p:cNvPr id="139" name="Google Shape;13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e1d2d0919c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e1d2d0919c_2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2e1d2d0919c_2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>
          <a:extLst>
            <a:ext uri="{FF2B5EF4-FFF2-40B4-BE49-F238E27FC236}">
              <a16:creationId xmlns:a16="http://schemas.microsoft.com/office/drawing/2014/main" id="{4EF91213-8BE7-DFB9-7D0D-3C3DA7A95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>
            <a:extLst>
              <a:ext uri="{FF2B5EF4-FFF2-40B4-BE49-F238E27FC236}">
                <a16:creationId xmlns:a16="http://schemas.microsoft.com/office/drawing/2014/main" id="{BE6E3430-C09D-7F9D-4191-FC7FF7BC26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2:notes">
            <a:extLst>
              <a:ext uri="{FF2B5EF4-FFF2-40B4-BE49-F238E27FC236}">
                <a16:creationId xmlns:a16="http://schemas.microsoft.com/office/drawing/2014/main" id="{34B2D75F-ED25-BC1E-42CE-28BEAB2F7D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2925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-54708"/>
            <a:ext cx="12188825" cy="69127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722732" y="4776564"/>
            <a:ext cx="10469268" cy="45719"/>
          </a:xfrm>
          <a:prstGeom prst="rect">
            <a:avLst/>
          </a:prstGeom>
          <a:solidFill>
            <a:srgbClr val="F6C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2732" y="2459945"/>
            <a:ext cx="9167223" cy="2091791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5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25503" y="4970583"/>
            <a:ext cx="9167223" cy="492371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000" cap="none" spc="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13BD0C-9BD2-8648-91B1-1B1D7A643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732" y="670415"/>
            <a:ext cx="2083359" cy="105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43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686185" y="6455739"/>
            <a:ext cx="6145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10134088" y="63120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885372" y="287088"/>
            <a:ext cx="10560742" cy="963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62947"/>
              </a:buClr>
              <a:buSzPts val="5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037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372" y="419773"/>
            <a:ext cx="10560742" cy="641754"/>
          </a:xfrm>
        </p:spPr>
        <p:txBody>
          <a:bodyPr anchor="ctr" anchorCtr="0">
            <a:normAutofit/>
          </a:bodyPr>
          <a:lstStyle>
            <a:lvl1pPr marL="0">
              <a:lnSpc>
                <a:spcPts val="4600"/>
              </a:lnSpc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85372" y="1335640"/>
            <a:ext cx="10560741" cy="4545394"/>
          </a:xfrm>
        </p:spPr>
        <p:txBody>
          <a:bodyPr anchor="ctr" anchorCtr="0">
            <a:noAutofit/>
          </a:bodyPr>
          <a:lstStyle>
            <a:lvl1pPr marL="233363" indent="-223838">
              <a:lnSpc>
                <a:spcPts val="3600"/>
              </a:lnSpc>
              <a:spcAft>
                <a:spcPts val="600"/>
              </a:spcAft>
              <a:buFont typeface="Wingdings" pitchFamily="2" charset="2"/>
              <a:buChar char="§"/>
              <a:tabLst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7850" indent="-168275">
              <a:lnSpc>
                <a:spcPts val="3100"/>
              </a:lnSpc>
              <a:spcBef>
                <a:spcPts val="200"/>
              </a:spcBef>
              <a:spcAft>
                <a:spcPts val="600"/>
              </a:spcAft>
              <a:buClr>
                <a:schemeClr val="accent3">
                  <a:lumMod val="40000"/>
                  <a:lumOff val="60000"/>
                </a:schemeClr>
              </a:buClr>
              <a:buSzPct val="115000"/>
              <a:buFont typeface="Arial" panose="020B0604020202020204" pitchFamily="34" charset="0"/>
              <a:buChar char="•"/>
              <a:tabLst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23925" indent="-152400">
              <a:spcAft>
                <a:spcPts val="100"/>
              </a:spcAft>
              <a:buClr>
                <a:srgbClr val="FFC000"/>
              </a:buClr>
              <a:buSzPct val="110000"/>
              <a:buFont typeface="Wingdings" pitchFamily="2" charset="2"/>
              <a:buChar char="§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DC1D7E-9AAF-4F37-B811-C90585440B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151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sma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372" y="335212"/>
            <a:ext cx="10560742" cy="1060449"/>
          </a:xfrm>
        </p:spPr>
        <p:txBody>
          <a:bodyPr anchor="ctr" anchorCtr="0">
            <a:normAutofit/>
          </a:bodyPr>
          <a:lstStyle>
            <a:lvl1pPr marL="0">
              <a:lnSpc>
                <a:spcPts val="4600"/>
              </a:lnSpc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372" y="1492578"/>
            <a:ext cx="10560741" cy="4388456"/>
          </a:xfrm>
        </p:spPr>
        <p:txBody>
          <a:bodyPr anchor="ctr" anchorCtr="0">
            <a:noAutofit/>
          </a:bodyPr>
          <a:lstStyle>
            <a:lvl1pPr marL="233363" indent="-223838">
              <a:lnSpc>
                <a:spcPts val="3000"/>
              </a:lnSpc>
              <a:buFont typeface="Wingdings" pitchFamily="2" charset="2"/>
              <a:buChar char="§"/>
              <a:tabLst/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7850" indent="-203200">
              <a:lnSpc>
                <a:spcPts val="2500"/>
              </a:lnSpc>
              <a:spcBef>
                <a:spcPts val="400"/>
              </a:spcBef>
              <a:spcAft>
                <a:spcPts val="100"/>
              </a:spcAft>
              <a:buClr>
                <a:schemeClr val="accent3">
                  <a:lumMod val="40000"/>
                  <a:lumOff val="60000"/>
                </a:schemeClr>
              </a:buClr>
              <a:buFont typeface="Wingdings" pitchFamily="2" charset="2"/>
              <a:buChar char="§"/>
              <a:tabLst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23925" indent="-152400">
              <a:spcAft>
                <a:spcPts val="100"/>
              </a:spcAft>
              <a:buClr>
                <a:srgbClr val="FFC000"/>
              </a:buClr>
              <a:buSzPct val="110000"/>
              <a:buFont typeface="Wingdings" pitchFamily="2" charset="2"/>
              <a:buChar char="§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DC1D7E-9AAF-4F37-B811-C90585440B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21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5372" y="1468704"/>
            <a:ext cx="5029200" cy="38760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5739"/>
            <a:ext cx="6145638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C1D7E-9AAF-4F37-B811-C90585440B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85372" y="287088"/>
            <a:ext cx="10560742" cy="963132"/>
          </a:xfrm>
        </p:spPr>
        <p:txBody>
          <a:bodyPr anchor="t" anchorCtr="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416913" y="1468704"/>
            <a:ext cx="5029200" cy="38760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71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5" y="6455739"/>
            <a:ext cx="6145638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C1D7E-9AAF-4F37-B811-C90585440B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85372" y="287088"/>
            <a:ext cx="10560742" cy="963132"/>
          </a:xfrm>
        </p:spPr>
        <p:txBody>
          <a:bodyPr anchor="t" anchorCtr="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729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F6C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599" y="731520"/>
            <a:ext cx="6645513" cy="55736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DC1D7E-9AAF-4F37-B811-C90585440B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05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729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F6C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5074920"/>
            <a:ext cx="10348833" cy="822960"/>
          </a:xfrm>
        </p:spPr>
        <p:txBody>
          <a:bodyPr lIns="91440" tIns="0" rIns="91440" bIns="0" anchor="b">
            <a:noAutofit/>
          </a:bodyPr>
          <a:lstStyle>
            <a:lvl1pPr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348832" cy="493776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5739"/>
            <a:ext cx="6145638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C1D7E-9AAF-4F37-B811-C90585440B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191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5739"/>
            <a:ext cx="6145638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C1D7E-9AAF-4F37-B811-C90585440BD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85372" y="287088"/>
            <a:ext cx="10560742" cy="963132"/>
          </a:xfrm>
        </p:spPr>
        <p:txBody>
          <a:bodyPr anchor="t" anchorCtr="0"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17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729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F6C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5739"/>
            <a:ext cx="6145638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C1D7E-9AAF-4F37-B811-C90585440B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4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266048"/>
            <a:ext cx="12192000" cy="59195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199564"/>
            <a:ext cx="12192001" cy="65998"/>
          </a:xfrm>
          <a:prstGeom prst="rect">
            <a:avLst/>
          </a:prstGeom>
          <a:solidFill>
            <a:srgbClr val="F6C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0396" y="287087"/>
            <a:ext cx="10685717" cy="98740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396" y="1501541"/>
            <a:ext cx="10685717" cy="43313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4088" y="63120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8DC1D7E-9AAF-4F37-B811-C90585440BD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51DFC7-474B-E540-A581-51C59D69500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97"/>
          <a:stretch/>
        </p:blipFill>
        <p:spPr>
          <a:xfrm>
            <a:off x="760396" y="6342571"/>
            <a:ext cx="1087656" cy="35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65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70" r:id="rId10"/>
  </p:sldLayoutIdLst>
  <p:hf hdr="0" ftr="0" dt="0"/>
  <p:txStyles>
    <p:titleStyle>
      <a:lvl1pPr marL="0" indent="0" algn="l" defTabSz="914400" rtl="0" eaLnBrk="1" latinLnBrk="0" hangingPunct="1">
        <a:lnSpc>
          <a:spcPct val="85000"/>
        </a:lnSpc>
        <a:spcBef>
          <a:spcPct val="0"/>
        </a:spcBef>
        <a:buNone/>
        <a:defRPr sz="5400" b="0" i="0" kern="1200" spc="-50" baseline="0">
          <a:solidFill>
            <a:schemeClr val="tx2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9525" indent="0" algn="l" defTabSz="914400" rtl="0" eaLnBrk="1" latinLnBrk="0" hangingPunct="1">
        <a:lnSpc>
          <a:spcPts val="33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None/>
        <a:tabLst/>
        <a:defRPr sz="28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8650" indent="-222250" algn="l" defTabSz="914400" rtl="0" eaLnBrk="1" latinLnBrk="0" hangingPunct="1">
        <a:lnSpc>
          <a:spcPts val="2500"/>
        </a:lnSpc>
        <a:spcBef>
          <a:spcPts val="400"/>
        </a:spcBef>
        <a:spcAft>
          <a:spcPts val="0"/>
        </a:spcAft>
        <a:buClr>
          <a:srgbClr val="F6C11D"/>
        </a:buClr>
        <a:buFont typeface="Wingdings" pitchFamily="2" charset="2"/>
        <a:buChar char="§"/>
        <a:tabLst/>
        <a:defRPr sz="22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74725" indent="-173038" algn="l" defTabSz="914400" rtl="0" eaLnBrk="1" latinLnBrk="0" hangingPunct="1">
        <a:lnSpc>
          <a:spcPts val="2400"/>
        </a:lnSpc>
        <a:spcBef>
          <a:spcPts val="400"/>
        </a:spcBef>
        <a:spcAft>
          <a:spcPts val="0"/>
        </a:spcAft>
        <a:buClr>
          <a:schemeClr val="accent3">
            <a:lumMod val="40000"/>
            <a:lumOff val="60000"/>
          </a:schemeClr>
        </a:buClr>
        <a:buFont typeface="Wingdings" pitchFamily="2" charset="2"/>
        <a:buChar char="§"/>
        <a:tabLst/>
        <a:defRPr sz="20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55713" indent="-4572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F6C11D"/>
        </a:buClr>
        <a:buFont typeface="Arial" panose="020B0604020202020204" pitchFamily="34" charset="0"/>
        <a:buChar char="•"/>
        <a:defRPr lang="en-US" sz="2000" kern="1200" dirty="0" smtClean="0">
          <a:solidFill>
            <a:schemeClr val="tx2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87488" indent="-4572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F6C11D"/>
        </a:buClr>
        <a:buFont typeface="Arial" panose="020B0604020202020204" pitchFamily="34" charset="0"/>
        <a:buChar char="•"/>
        <a:defRPr lang="en-US" sz="2000" kern="1200" baseline="0" dirty="0">
          <a:solidFill>
            <a:schemeClr val="tx2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/>
        </p:nvSpPr>
        <p:spPr>
          <a:xfrm>
            <a:off x="10134092" y="63120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Clr>
                <a:srgbClr val="FFFFFF"/>
              </a:buClr>
              <a:buSzPts val="1100"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Clr>
                  <a:srgbClr val="FFFFFF"/>
                </a:buClr>
                <a:buSzPts val="1100"/>
              </a:pPr>
              <a:t>1</a:t>
            </a:fld>
            <a:endParaRPr sz="1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9"/>
          <p:cNvSpPr txBox="1">
            <a:spLocks noGrp="1"/>
          </p:cNvSpPr>
          <p:nvPr>
            <p:ph type="subTitle" idx="1"/>
          </p:nvPr>
        </p:nvSpPr>
        <p:spPr>
          <a:xfrm>
            <a:off x="1728645" y="5122983"/>
            <a:ext cx="8935358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latin typeface="Arial"/>
                <a:cs typeface="Arial"/>
              </a:rPr>
              <a:t>February 25, 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FBED26-5D8B-443A-88A7-4A6BF4DAB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0212" y="1619566"/>
            <a:ext cx="9126924" cy="29843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815625" y="684451"/>
            <a:ext cx="10560600" cy="51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115885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/>
              <a:t>MBAE and the employers we represent believe that an excellent public education system is the essential foundation of a sound and equitable economy.  </a:t>
            </a:r>
          </a:p>
          <a:p>
            <a:pPr marL="115885" indent="0" algn="ctr">
              <a:lnSpc>
                <a:spcPct val="12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sz="3200" dirty="0"/>
              <a:t>We promote and support continuous improvement in our schools to ensure that </a:t>
            </a:r>
            <a:r>
              <a:rPr lang="en-US" sz="3200" b="1" dirty="0">
                <a:solidFill>
                  <a:schemeClr val="accent3"/>
                </a:solidFill>
              </a:rPr>
              <a:t>EVERY</a:t>
            </a:r>
            <a:r>
              <a:rPr lang="en-US" sz="3200" dirty="0">
                <a:solidFill>
                  <a:schemeClr val="accent3"/>
                </a:solidFill>
              </a:rPr>
              <a:t> </a:t>
            </a:r>
            <a:r>
              <a:rPr lang="en-US" sz="3200" b="1" dirty="0">
                <a:solidFill>
                  <a:schemeClr val="accent3"/>
                </a:solidFill>
              </a:rPr>
              <a:t>student receives a</a:t>
            </a:r>
            <a:br>
              <a:rPr lang="en-US" sz="3200" b="1" dirty="0">
                <a:solidFill>
                  <a:schemeClr val="accent3"/>
                </a:solidFill>
              </a:rPr>
            </a:br>
            <a:r>
              <a:rPr lang="en-US" sz="3200" b="1" dirty="0">
                <a:solidFill>
                  <a:schemeClr val="accent3"/>
                </a:solidFill>
              </a:rPr>
              <a:t>high quality education that prepares them for</a:t>
            </a:r>
            <a:br>
              <a:rPr lang="en-US" sz="3200" b="1" dirty="0">
                <a:solidFill>
                  <a:schemeClr val="accent3"/>
                </a:solidFill>
              </a:rPr>
            </a:br>
            <a:r>
              <a:rPr lang="en-US" sz="3200" b="1" dirty="0">
                <a:solidFill>
                  <a:schemeClr val="accent3"/>
                </a:solidFill>
              </a:rPr>
              <a:t>success in college, career and citizenship.  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142" name="Google Shape;142;p20"/>
          <p:cNvSpPr txBox="1">
            <a:spLocks noGrp="1"/>
          </p:cNvSpPr>
          <p:nvPr>
            <p:ph type="sldNum" idx="12"/>
          </p:nvPr>
        </p:nvSpPr>
        <p:spPr>
          <a:xfrm>
            <a:off x="10134092" y="63120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>
            <a:spLocks noGrp="1"/>
          </p:cNvSpPr>
          <p:nvPr>
            <p:ph type="title"/>
          </p:nvPr>
        </p:nvSpPr>
        <p:spPr>
          <a:xfrm>
            <a:off x="885372" y="419773"/>
            <a:ext cx="10560742" cy="641754"/>
          </a:xfrm>
        </p:spPr>
        <p:txBody>
          <a:bodyPr spcFirstLastPara="1" wrap="square" lIns="0" tIns="0" rIns="0" bIns="0" anchor="ctr" anchorCtr="0">
            <a:normAutofit/>
          </a:bodyPr>
          <a:lstStyle/>
          <a:p>
            <a:r>
              <a:rPr lang="en-US" dirty="0"/>
              <a:t>MBAE’s 43 Member Affiliate Network</a:t>
            </a:r>
          </a:p>
        </p:txBody>
      </p:sp>
      <p:sp>
        <p:nvSpPr>
          <p:cNvPr id="148" name="Google Shape;148;p21"/>
          <p:cNvSpPr txBox="1">
            <a:spLocks noGrp="1"/>
          </p:cNvSpPr>
          <p:nvPr>
            <p:ph type="sldNum" sz="quarter" idx="12"/>
          </p:nvPr>
        </p:nvSpPr>
        <p:spPr>
          <a:xfrm>
            <a:off x="10134088" y="6312085"/>
            <a:ext cx="1312025" cy="365125"/>
          </a:xfrm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mtClean="0">
                <a:sym typeface="Calibri"/>
              </a:rPr>
              <a:pPr/>
              <a:t>3</a:t>
            </a:fld>
            <a:endParaRPr lang="en-US">
              <a:sym typeface="Calibri"/>
            </a:endParaRPr>
          </a:p>
        </p:txBody>
      </p:sp>
      <p:sp>
        <p:nvSpPr>
          <p:cNvPr id="10" name="Google Shape;150;p21">
            <a:extLst>
              <a:ext uri="{FF2B5EF4-FFF2-40B4-BE49-F238E27FC236}">
                <a16:creationId xmlns:a16="http://schemas.microsoft.com/office/drawing/2014/main" id="{E35B1681-5449-5331-FF71-4EC0B56FB943}"/>
              </a:ext>
            </a:extLst>
          </p:cNvPr>
          <p:cNvSpPr txBox="1">
            <a:spLocks/>
          </p:cNvSpPr>
          <p:nvPr/>
        </p:nvSpPr>
        <p:spPr>
          <a:xfrm>
            <a:off x="885825" y="1252388"/>
            <a:ext cx="3360900" cy="46257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33363" indent="-223838" algn="l" defTabSz="914400" rtl="0" eaLnBrk="1" latinLnBrk="0" hangingPunct="1">
              <a:lnSpc>
                <a:spcPts val="32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28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7850" indent="-203200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chemeClr val="accent3">
                  <a:lumMod val="40000"/>
                  <a:lumOff val="60000"/>
                </a:schemeClr>
              </a:buClr>
              <a:buFont typeface="Wingdings" pitchFamily="2" charset="2"/>
              <a:buChar char="§"/>
              <a:tabLst/>
              <a:defRPr sz="24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925" indent="-152400" algn="l" defTabSz="914400" rtl="0" eaLnBrk="1" latinLnBrk="0" hangingPunct="1">
              <a:lnSpc>
                <a:spcPts val="2400"/>
              </a:lnSpc>
              <a:spcBef>
                <a:spcPts val="400"/>
              </a:spcBef>
              <a:spcAft>
                <a:spcPts val="100"/>
              </a:spcAft>
              <a:buClr>
                <a:srgbClr val="FFC000"/>
              </a:buClr>
              <a:buSzPct val="110000"/>
              <a:buFont typeface="Wingdings" pitchFamily="2" charset="2"/>
              <a:buChar char="§"/>
              <a:tabLst/>
              <a:defRPr sz="20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55713" indent="-4572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6C11D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7488" indent="-4572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6C11D"/>
              </a:buClr>
              <a:buFont typeface="Arial" panose="020B0604020202020204" pitchFamily="34" charset="0"/>
              <a:buChar char="•"/>
              <a:defRPr lang="en-US" sz="240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spcAft>
                <a:spcPts val="30"/>
              </a:spcAft>
              <a:buNone/>
            </a:pPr>
            <a:r>
              <a:rPr lang="en-US" sz="1400" dirty="0"/>
              <a:t>1Berkshire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Associated Industries of Massachusetts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Blackstone Valley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Cape Cod Canal Region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Cape Cod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Charles River Regional Chamber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Concord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Cranberry Country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Greater Boston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Greater Holyoke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Greater Lynn Area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Greater Westfield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Mass MEP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Massachusetts Business Roundtable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Massachusetts Competitive Partnership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Massachusetts High Technology Council</a:t>
            </a:r>
          </a:p>
        </p:txBody>
      </p:sp>
      <p:sp>
        <p:nvSpPr>
          <p:cNvPr id="11" name="Google Shape;151;p21">
            <a:extLst>
              <a:ext uri="{FF2B5EF4-FFF2-40B4-BE49-F238E27FC236}">
                <a16:creationId xmlns:a16="http://schemas.microsoft.com/office/drawing/2014/main" id="{80AA2910-937E-3175-2C13-6E8F8F32D536}"/>
              </a:ext>
            </a:extLst>
          </p:cNvPr>
          <p:cNvSpPr txBox="1">
            <a:spLocks/>
          </p:cNvSpPr>
          <p:nvPr/>
        </p:nvSpPr>
        <p:spPr>
          <a:xfrm>
            <a:off x="4589851" y="1252388"/>
            <a:ext cx="3360900" cy="480667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33363" indent="-223838" algn="l" defTabSz="914400" rtl="0" eaLnBrk="1" latinLnBrk="0" hangingPunct="1">
              <a:lnSpc>
                <a:spcPts val="32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28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7850" indent="-203200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chemeClr val="accent3">
                  <a:lumMod val="40000"/>
                  <a:lumOff val="60000"/>
                </a:schemeClr>
              </a:buClr>
              <a:buFont typeface="Wingdings" pitchFamily="2" charset="2"/>
              <a:buChar char="§"/>
              <a:tabLst/>
              <a:defRPr sz="24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925" indent="-152400" algn="l" defTabSz="914400" rtl="0" eaLnBrk="1" latinLnBrk="0" hangingPunct="1">
              <a:lnSpc>
                <a:spcPts val="2400"/>
              </a:lnSpc>
              <a:spcBef>
                <a:spcPts val="400"/>
              </a:spcBef>
              <a:spcAft>
                <a:spcPts val="100"/>
              </a:spcAft>
              <a:buClr>
                <a:srgbClr val="FFC000"/>
              </a:buClr>
              <a:buSzPct val="110000"/>
              <a:buFont typeface="Wingdings" pitchFamily="2" charset="2"/>
              <a:buChar char="§"/>
              <a:tabLst/>
              <a:defRPr sz="20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55713" indent="-4572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6C11D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7488" indent="-4572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6C11D"/>
              </a:buClr>
              <a:buFont typeface="Arial" panose="020B0604020202020204" pitchFamily="34" charset="0"/>
              <a:buChar char="•"/>
              <a:defRPr lang="en-US" sz="240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spcAft>
                <a:spcPts val="30"/>
              </a:spcAft>
              <a:buNone/>
            </a:pPr>
            <a:r>
              <a:rPr lang="en-US" sz="1400" dirty="0"/>
              <a:t>Massachusetts Society of CPAs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Massachusetts Taxpayers Foundation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Massachusetts Technology Leadership Council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 err="1"/>
              <a:t>MassBio</a:t>
            </a:r>
            <a:endParaRPr lang="en-US" sz="1400" dirty="0"/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Metro South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MetroWest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NAIOP Massachusetts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Nashoba Valley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National Federation of Independent Business Massachusetts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Neponset River Regional Chamber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North Central Massachusetts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North Shore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One </a:t>
            </a:r>
            <a:r>
              <a:rPr lang="en-US" sz="1400" dirty="0" err="1"/>
              <a:t>SouthCoast</a:t>
            </a:r>
            <a:r>
              <a:rPr lang="en-US" sz="1400" dirty="0"/>
              <a:t> Chamber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Orleans Chamber of Commerce</a:t>
            </a:r>
          </a:p>
        </p:txBody>
      </p:sp>
      <p:sp>
        <p:nvSpPr>
          <p:cNvPr id="12" name="Google Shape;152;p21">
            <a:extLst>
              <a:ext uri="{FF2B5EF4-FFF2-40B4-BE49-F238E27FC236}">
                <a16:creationId xmlns:a16="http://schemas.microsoft.com/office/drawing/2014/main" id="{4F0FBF3D-1173-F652-58F6-19793C8A1639}"/>
              </a:ext>
            </a:extLst>
          </p:cNvPr>
          <p:cNvSpPr txBox="1">
            <a:spLocks/>
          </p:cNvSpPr>
          <p:nvPr/>
        </p:nvSpPr>
        <p:spPr>
          <a:xfrm>
            <a:off x="8293877" y="1252388"/>
            <a:ext cx="3360900" cy="46257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33363" indent="-223838" algn="l" defTabSz="914400" rtl="0" eaLnBrk="1" latinLnBrk="0" hangingPunct="1">
              <a:lnSpc>
                <a:spcPts val="32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28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77850" indent="-203200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chemeClr val="accent3">
                  <a:lumMod val="40000"/>
                  <a:lumOff val="60000"/>
                </a:schemeClr>
              </a:buClr>
              <a:buFont typeface="Wingdings" pitchFamily="2" charset="2"/>
              <a:buChar char="§"/>
              <a:tabLst/>
              <a:defRPr sz="24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925" indent="-152400" algn="l" defTabSz="914400" rtl="0" eaLnBrk="1" latinLnBrk="0" hangingPunct="1">
              <a:lnSpc>
                <a:spcPts val="2400"/>
              </a:lnSpc>
              <a:spcBef>
                <a:spcPts val="400"/>
              </a:spcBef>
              <a:spcAft>
                <a:spcPts val="100"/>
              </a:spcAft>
              <a:buClr>
                <a:srgbClr val="FFC000"/>
              </a:buClr>
              <a:buSzPct val="110000"/>
              <a:buFont typeface="Wingdings" pitchFamily="2" charset="2"/>
              <a:buChar char="§"/>
              <a:tabLst/>
              <a:defRPr sz="20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55713" indent="-4572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6C11D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7488" indent="-4572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6C11D"/>
              </a:buClr>
              <a:buFont typeface="Arial" panose="020B0604020202020204" pitchFamily="34" charset="0"/>
              <a:buChar char="•"/>
              <a:defRPr lang="en-US" sz="2400" kern="120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spcAft>
                <a:spcPts val="30"/>
              </a:spcAft>
              <a:buNone/>
            </a:pPr>
            <a:r>
              <a:rPr lang="en-US" sz="1400" dirty="0"/>
              <a:t>Plymouth Area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Quincy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Retailers Association of Massachusetts (RAM)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Salem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South Shore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Springfield Business Leaders for Education (SBLE)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Springfield Regional Chamber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Stoneham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Taunton Area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TechNet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United Regional Chamber of Commerce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Western Mass Economic Development Council</a:t>
            </a:r>
          </a:p>
          <a:p>
            <a:pPr marL="0" indent="0">
              <a:lnSpc>
                <a:spcPts val="1600"/>
              </a:lnSpc>
              <a:spcBef>
                <a:spcPts val="600"/>
              </a:spcBef>
              <a:spcAft>
                <a:spcPts val="30"/>
              </a:spcAft>
              <a:buNone/>
            </a:pPr>
            <a:r>
              <a:rPr lang="en-US" sz="1400" dirty="0"/>
              <a:t>Worcester Regional Chamber of 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>
          <a:extLst>
            <a:ext uri="{FF2B5EF4-FFF2-40B4-BE49-F238E27FC236}">
              <a16:creationId xmlns:a16="http://schemas.microsoft.com/office/drawing/2014/main" id="{B6F8ADB2-9F7B-6148-8B42-DE4EDCA95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>
            <a:extLst>
              <a:ext uri="{FF2B5EF4-FFF2-40B4-BE49-F238E27FC236}">
                <a16:creationId xmlns:a16="http://schemas.microsoft.com/office/drawing/2014/main" id="{EEA7F286-C529-391F-EF9B-3D9814C8BF8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134092" y="63120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FFFF"/>
              </a:buClr>
              <a:buSzPts val="1050"/>
            </a:pPr>
            <a:fld id="{00000000-1234-1234-1234-123412341234}" type="slidenum">
              <a:rPr lang="en-US" smtClean="0"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FFFFFF"/>
                </a:buClr>
                <a:buSzPts val="1050"/>
              </a:pPr>
              <a:t>4</a:t>
            </a:fld>
            <a:endParaRPr lang="en-US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0">
            <a:extLst>
              <a:ext uri="{FF2B5EF4-FFF2-40B4-BE49-F238E27FC236}">
                <a16:creationId xmlns:a16="http://schemas.microsoft.com/office/drawing/2014/main" id="{012A4719-C49F-762D-F9FA-0E834DBC82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07961" y="2482697"/>
            <a:ext cx="9176077" cy="1640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dirty="0">
                <a:latin typeface="Arial"/>
                <a:cs typeface="Arial"/>
              </a:rPr>
              <a:t>Massachusetts’ Literacy Initiatives: </a:t>
            </a:r>
            <a:br>
              <a:rPr lang="en-US" sz="4400" dirty="0">
                <a:latin typeface="Arial"/>
                <a:cs typeface="Arial"/>
              </a:rPr>
            </a:br>
            <a:r>
              <a:rPr lang="en-US" sz="4400" dirty="0">
                <a:latin typeface="Arial"/>
                <a:cs typeface="Arial"/>
              </a:rPr>
              <a:t>Where We Are Today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4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B7AD4-166F-0A62-D7E4-FA0892858A3D}"/>
              </a:ext>
            </a:extLst>
          </p:cNvPr>
          <p:cNvSpPr/>
          <p:nvPr/>
        </p:nvSpPr>
        <p:spPr>
          <a:xfrm>
            <a:off x="885825" y="1395413"/>
            <a:ext cx="3386502" cy="4486275"/>
          </a:xfrm>
          <a:prstGeom prst="rect">
            <a:avLst/>
          </a:prstGeom>
          <a:solidFill>
            <a:schemeClr val="tx2">
              <a:lumMod val="20000"/>
              <a:lumOff val="80000"/>
              <a:alpha val="4047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42080C-EE6C-1E7D-9650-BB0134A95E15}"/>
              </a:ext>
            </a:extLst>
          </p:cNvPr>
          <p:cNvSpPr/>
          <p:nvPr/>
        </p:nvSpPr>
        <p:spPr>
          <a:xfrm>
            <a:off x="4472599" y="1395412"/>
            <a:ext cx="3386502" cy="4486275"/>
          </a:xfrm>
          <a:prstGeom prst="rect">
            <a:avLst/>
          </a:prstGeom>
          <a:solidFill>
            <a:schemeClr val="accent5">
              <a:lumMod val="40000"/>
              <a:lumOff val="6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F67347-869F-10B9-DA3A-4FB35071DE48}"/>
              </a:ext>
            </a:extLst>
          </p:cNvPr>
          <p:cNvSpPr/>
          <p:nvPr/>
        </p:nvSpPr>
        <p:spPr>
          <a:xfrm>
            <a:off x="8059373" y="1395412"/>
            <a:ext cx="3386502" cy="4486275"/>
          </a:xfrm>
          <a:prstGeom prst="rect">
            <a:avLst/>
          </a:prstGeom>
          <a:solidFill>
            <a:schemeClr val="accent3">
              <a:lumMod val="20000"/>
              <a:lumOff val="80000"/>
              <a:alpha val="45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Google Shape;196;p27"/>
          <p:cNvSpPr txBox="1">
            <a:spLocks noGrp="1"/>
          </p:cNvSpPr>
          <p:nvPr>
            <p:ph type="title"/>
          </p:nvPr>
        </p:nvSpPr>
        <p:spPr>
          <a:xfrm>
            <a:off x="885372" y="335212"/>
            <a:ext cx="10560742" cy="1060449"/>
          </a:xfr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dirty="0"/>
              <a:t>MA Literacy Strategy Components</a:t>
            </a:r>
          </a:p>
        </p:txBody>
      </p:sp>
      <p:sp>
        <p:nvSpPr>
          <p:cNvPr id="194" name="Google Shape;194;p27"/>
          <p:cNvSpPr txBox="1">
            <a:spLocks noGrp="1"/>
          </p:cNvSpPr>
          <p:nvPr>
            <p:ph idx="1"/>
          </p:nvPr>
        </p:nvSpPr>
        <p:spPr>
          <a:xfrm>
            <a:off x="8266670" y="1615442"/>
            <a:ext cx="2940908" cy="3747015"/>
          </a:xfr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1113" indent="0" algn="ctr">
              <a:buNone/>
            </a:pPr>
            <a:r>
              <a:rPr lang="en-US" sz="2600" b="1" dirty="0"/>
              <a:t>High Dosage Tutoring Initiative</a:t>
            </a:r>
          </a:p>
          <a:p>
            <a:pPr marL="10795" lvl="1" indent="0" algn="ctr">
              <a:lnSpc>
                <a:spcPct val="100000"/>
              </a:lnSpc>
              <a:buNone/>
            </a:pPr>
            <a:r>
              <a:rPr lang="en-US" sz="2200" dirty="0">
                <a:latin typeface="Arial"/>
                <a:cs typeface="Arial"/>
              </a:rPr>
              <a:t>$25M line item in FY26 supplemental budget that supports early literacy high-dosage tutoring programs for 10,000 students. </a:t>
            </a:r>
          </a:p>
          <a:p>
            <a:pPr marL="10795" lvl="1" indent="0" algn="ctr">
              <a:lnSpc>
                <a:spcPct val="100000"/>
              </a:lnSpc>
              <a:buNone/>
            </a:pPr>
            <a:r>
              <a:rPr lang="en-US" sz="2200" dirty="0">
                <a:latin typeface="Arial"/>
                <a:cs typeface="Arial"/>
              </a:rPr>
              <a:t>$25M was included in the Governor's FY27 proposal</a:t>
            </a:r>
            <a:endParaRPr lang="en-US" sz="2200"/>
          </a:p>
        </p:txBody>
      </p:sp>
      <p:sp>
        <p:nvSpPr>
          <p:cNvPr id="195" name="Google Shape;195;p27"/>
          <p:cNvSpPr txBox="1">
            <a:spLocks noGrp="1"/>
          </p:cNvSpPr>
          <p:nvPr>
            <p:ph type="sldNum" sz="quarter" idx="12"/>
          </p:nvPr>
        </p:nvSpPr>
        <p:spPr>
          <a:xfrm>
            <a:off x="10134088" y="6312085"/>
            <a:ext cx="1312025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EB3A0B-512F-327B-04E2-E68E2924BCDC}"/>
              </a:ext>
            </a:extLst>
          </p:cNvPr>
          <p:cNvSpPr txBox="1"/>
          <p:nvPr/>
        </p:nvSpPr>
        <p:spPr>
          <a:xfrm>
            <a:off x="1090246" y="1721105"/>
            <a:ext cx="2954216" cy="32778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0795" algn="ctr">
              <a:spcBef>
                <a:spcPts val="5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The Right to Read Act Legislation</a:t>
            </a:r>
            <a:endParaRPr lang="en-US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10795" lvl="1" algn="ctr">
              <a:buNone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Would require all districts to use elementary literacy curricula that are aligned with evidence-based literacy practices. </a:t>
            </a:r>
            <a:endParaRPr lang="en-US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A06404-DB2E-D23D-2CDC-9FB3A7048898}"/>
              </a:ext>
            </a:extLst>
          </p:cNvPr>
          <p:cNvSpPr txBox="1"/>
          <p:nvPr/>
        </p:nvSpPr>
        <p:spPr>
          <a:xfrm>
            <a:off x="4695568" y="1721105"/>
            <a:ext cx="2935668" cy="3729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113" algn="ctr">
              <a:spcAft>
                <a:spcPts val="1000"/>
              </a:spcAft>
              <a:buNone/>
            </a:pPr>
            <a:r>
              <a:rPr lang="en-US" sz="2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Literacy Launch Initiative</a:t>
            </a:r>
          </a:p>
          <a:p>
            <a:pPr marL="11113" lvl="1" algn="ctr">
              <a:spcAft>
                <a:spcPts val="1000"/>
              </a:spcAft>
              <a:buNone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multi-year initiative focused on supporting high-quality early literacy systems through grants and professional development.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sldNum" idx="12"/>
          </p:nvPr>
        </p:nvSpPr>
        <p:spPr>
          <a:xfrm>
            <a:off x="10134088" y="6312085"/>
            <a:ext cx="1312025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fld id="{00000000-1234-1234-1234-123412341234}" type="slidenum">
              <a:rPr lang="en-US" noProof="0">
                <a:sym typeface="Calibri"/>
              </a:rPr>
              <a:pPr lvl="0"/>
              <a:t>6</a:t>
            </a:fld>
            <a:endParaRPr lang="en-US" noProof="0">
              <a:sym typeface="Calibri"/>
            </a:endParaRPr>
          </a:p>
        </p:txBody>
      </p:sp>
      <p:sp>
        <p:nvSpPr>
          <p:cNvPr id="216" name="Google Shape;216;p30"/>
          <p:cNvSpPr txBox="1">
            <a:spLocks noGrp="1"/>
          </p:cNvSpPr>
          <p:nvPr>
            <p:ph type="title"/>
          </p:nvPr>
        </p:nvSpPr>
        <p:spPr>
          <a:xfrm>
            <a:off x="228600" y="267440"/>
            <a:ext cx="11344028" cy="2113191"/>
          </a:xfr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5340"/>
              </a:lnSpc>
            </a:pPr>
            <a:r>
              <a:rPr lang="en-US" dirty="0">
                <a:latin typeface="Arial"/>
                <a:cs typeface="Arial"/>
              </a:rPr>
              <a:t>Two Years of Measurable Impact</a:t>
            </a:r>
            <a:endParaRPr lang="en-US" dirty="0"/>
          </a:p>
        </p:txBody>
      </p:sp>
      <p:pic>
        <p:nvPicPr>
          <p:cNvPr id="3" name="Picture 2" descr="A blue cover with text&#10;&#10;Description automatically generated">
            <a:extLst>
              <a:ext uri="{FF2B5EF4-FFF2-40B4-BE49-F238E27FC236}">
                <a16:creationId xmlns:a16="http://schemas.microsoft.com/office/drawing/2014/main" id="{8EF38408-31A8-A5B6-2D02-3AC13B603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940" y="1323354"/>
            <a:ext cx="3355662" cy="4466745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2" name="Picture 1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E92BBE12-432F-429B-F0D3-D9A19FB5A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825" y="1323975"/>
            <a:ext cx="3433025" cy="4467225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8"/>
          <p:cNvSpPr txBox="1">
            <a:spLocks noGrp="1"/>
          </p:cNvSpPr>
          <p:nvPr>
            <p:ph type="ctrTitle"/>
          </p:nvPr>
        </p:nvSpPr>
        <p:spPr>
          <a:xfrm>
            <a:off x="1615043" y="2459949"/>
            <a:ext cx="9046191" cy="20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271" name="Google Shape;271;p38"/>
          <p:cNvSpPr txBox="1">
            <a:spLocks noGrp="1"/>
          </p:cNvSpPr>
          <p:nvPr>
            <p:ph type="subTitle" idx="1"/>
          </p:nvPr>
        </p:nvSpPr>
        <p:spPr>
          <a:xfrm>
            <a:off x="1496906" y="5122986"/>
            <a:ext cx="91671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 lnSpcReduction="10000"/>
          </a:bodyPr>
          <a:lstStyle/>
          <a:p>
            <a:pPr marL="0" indent="0">
              <a:lnSpc>
                <a:spcPct val="34375"/>
              </a:lnSpc>
              <a:spcBef>
                <a:spcPts val="0"/>
              </a:spcBef>
              <a:buSzPct val="100000"/>
            </a:pPr>
            <a:endParaRPr lang="en-US" sz="9600"/>
          </a:p>
          <a:p>
            <a:pPr marL="0" indent="0">
              <a:lnSpc>
                <a:spcPct val="34375"/>
              </a:lnSpc>
              <a:spcBef>
                <a:spcPts val="1400"/>
              </a:spcBef>
              <a:buSzPct val="100000"/>
            </a:pPr>
            <a:endParaRPr lang="en-US" sz="9600"/>
          </a:p>
          <a:p>
            <a:pPr marL="0" indent="0">
              <a:spcBef>
                <a:spcPts val="1400"/>
              </a:spcBef>
              <a:buSzPct val="100000"/>
            </a:pPr>
            <a:endParaRPr lang="en-US"/>
          </a:p>
        </p:txBody>
      </p:sp>
      <p:sp>
        <p:nvSpPr>
          <p:cNvPr id="272" name="Google Shape;272;p38"/>
          <p:cNvSpPr txBox="1">
            <a:spLocks noGrp="1"/>
          </p:cNvSpPr>
          <p:nvPr>
            <p:ph type="sldNum" idx="4294967295"/>
          </p:nvPr>
        </p:nvSpPr>
        <p:spPr>
          <a:xfrm>
            <a:off x="10675196" y="6286734"/>
            <a:ext cx="1311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FFFF"/>
              </a:buClr>
              <a:buSzPts val="1050"/>
            </a:pPr>
            <a:fld id="{00000000-1234-1234-1234-123412341234}" type="slidenum">
              <a:rPr lang="en-US"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FFFFFF"/>
                </a:buClr>
                <a:buSzPts val="1050"/>
              </a:pPr>
              <a:t>7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_ppt_mbae">
  <a:themeElements>
    <a:clrScheme name="mbae-theme">
      <a:dk1>
        <a:srgbClr val="09375F"/>
      </a:dk1>
      <a:lt1>
        <a:sysClr val="window" lastClr="FFFFFF"/>
      </a:lt1>
      <a:dk2>
        <a:srgbClr val="09375F"/>
      </a:dk2>
      <a:lt2>
        <a:srgbClr val="FFFFFF"/>
      </a:lt2>
      <a:accent1>
        <a:srgbClr val="F6C11D"/>
      </a:accent1>
      <a:accent2>
        <a:srgbClr val="09375F"/>
      </a:accent2>
      <a:accent3>
        <a:srgbClr val="194E91"/>
      </a:accent3>
      <a:accent4>
        <a:srgbClr val="CBD0E7"/>
      </a:accent4>
      <a:accent5>
        <a:srgbClr val="FAD16C"/>
      </a:accent5>
      <a:accent6>
        <a:srgbClr val="A03021"/>
      </a:accent6>
      <a:hlink>
        <a:srgbClr val="76AEF1"/>
      </a:hlink>
      <a:folHlink>
        <a:srgbClr val="F6C11D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ppt_mbae" id="{9B8F7372-E363-495E-A3BD-877EAA029D6F}" vid="{13587C32-222B-40D3-932B-FD60AC3773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AEE0021E46B429F1CD72DC0AB80C6" ma:contentTypeVersion="14" ma:contentTypeDescription="Create a new document." ma:contentTypeScope="" ma:versionID="ab6d88510f41f2afd685b2275da49130">
  <xsd:schema xmlns:xsd="http://www.w3.org/2001/XMLSchema" xmlns:xs="http://www.w3.org/2001/XMLSchema" xmlns:p="http://schemas.microsoft.com/office/2006/metadata/properties" xmlns:ns3="0307c719-26f1-4828-86bd-0473d7f81848" targetNamespace="http://schemas.microsoft.com/office/2006/metadata/properties" ma:root="true" ma:fieldsID="cddad5476f594b45e2976e92bfb83b8c" ns3:_="">
    <xsd:import namespace="0307c719-26f1-4828-86bd-0473d7f8184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07c719-26f1-4828-86bd-0473d7f818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0CA7E3-C890-409D-8C91-CB7103ADCD57}">
  <ds:schemaRefs>
    <ds:schemaRef ds:uri="0307c719-26f1-4828-86bd-0473d7f81848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6DCF798-4C46-42C6-9C4A-97D6924B1E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5414D4-FA99-4BEA-9C89-F5D213CCE8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07c719-26f1-4828-86bd-0473d7f818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2049</TotalTime>
  <Words>415</Words>
  <Application>Microsoft Office PowerPoint</Application>
  <PresentationFormat>Widescreen</PresentationFormat>
  <Paragraphs>71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theme_ppt_mbae</vt:lpstr>
      <vt:lpstr>PowerPoint Presentation</vt:lpstr>
      <vt:lpstr>PowerPoint Presentation</vt:lpstr>
      <vt:lpstr>MBAE’s 43 Member Affiliate Network</vt:lpstr>
      <vt:lpstr>Massachusetts’ Literacy Initiatives:  Where We Are Today</vt:lpstr>
      <vt:lpstr>MA Literacy Strategy Components</vt:lpstr>
      <vt:lpstr>Two Years of Measurable Impact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Mikolowsky</dc:creator>
  <cp:lastModifiedBy>Tanya Lazar</cp:lastModifiedBy>
  <cp:revision>1871</cp:revision>
  <dcterms:created xsi:type="dcterms:W3CDTF">2024-06-10T12:51:21Z</dcterms:created>
  <dcterms:modified xsi:type="dcterms:W3CDTF">2026-02-19T19:00:10Z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0x010100665AEE0021E46B429F1CD72DC0AB80C6</vt:lpwstr>
  </property>
</Properties>
</file>